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0"/>
  </p:notesMasterIdLst>
  <p:sldIdLst>
    <p:sldId id="258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39" r:id="rId13"/>
    <p:sldId id="340" r:id="rId14"/>
    <p:sldId id="341" r:id="rId15"/>
    <p:sldId id="342" r:id="rId16"/>
    <p:sldId id="343" r:id="rId17"/>
    <p:sldId id="344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  <a:srgbClr val="F6527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1C28A-252A-437C-AD86-95ECC81324EC}" type="datetimeFigureOut">
              <a:rPr lang="fr-FR" smtClean="0"/>
              <a:t>26/09/2019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64D1A-B536-4F92-BC66-3D9CC910C42F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6514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635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848289-13CD-480C-AB2B-5CC2DC5CB606}" type="slidenum">
              <a:rPr kumimoji="0" lang="fr-FR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5635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440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/>
        </p:nvSpPr>
        <p:spPr bwMode="gray">
          <a:xfrm flipV="1">
            <a:off x="6096000" y="209550"/>
            <a:ext cx="0" cy="266700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FR" sz="1800" dirty="0"/>
          </a:p>
        </p:txBody>
      </p:sp>
      <p:sp>
        <p:nvSpPr>
          <p:cNvPr id="9543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42951" y="2085975"/>
            <a:ext cx="10706100" cy="2681288"/>
          </a:xfrm>
        </p:spPr>
        <p:txBody>
          <a:bodyPr/>
          <a:lstStyle>
            <a:lvl1pPr algn="ctr">
              <a:defRPr sz="3400" b="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9543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42951" y="1295400"/>
            <a:ext cx="10706100" cy="719138"/>
          </a:xfrm>
        </p:spPr>
        <p:txBody>
          <a:bodyPr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sz="1200"/>
            </a:lvl1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742951" y="4849814"/>
            <a:ext cx="10706100" cy="479425"/>
          </a:xfrm>
        </p:spPr>
        <p:txBody>
          <a:bodyPr rIns="0" anchor="b"/>
          <a:lstStyle>
            <a:lvl1pPr algn="ctr">
              <a:defRPr sz="1100"/>
            </a:lvl1pPr>
          </a:lstStyle>
          <a:p>
            <a:pPr>
              <a:defRPr/>
            </a:pPr>
            <a:r>
              <a:rPr lang="fr-FR" dirty="0"/>
              <a:t>DATE 22/09/2017</a:t>
            </a:r>
          </a:p>
        </p:txBody>
      </p:sp>
    </p:spTree>
    <p:extLst>
      <p:ext uri="{BB962C8B-B14F-4D97-AF65-F5344CB8AC3E}">
        <p14:creationId xmlns:p14="http://schemas.microsoft.com/office/powerpoint/2010/main" val="420925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DATE 22/09/2017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P.</a:t>
            </a:r>
            <a:fld id="{05757CA3-9ABE-452A-BE73-AA89BEB828AD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Projet Refonte du Front Office - COPIL n°5</a:t>
            </a:r>
          </a:p>
        </p:txBody>
      </p:sp>
    </p:spTree>
    <p:extLst>
      <p:ext uri="{BB962C8B-B14F-4D97-AF65-F5344CB8AC3E}">
        <p14:creationId xmlns:p14="http://schemas.microsoft.com/office/powerpoint/2010/main" val="321271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765118" y="6416676"/>
            <a:ext cx="2419349" cy="4413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DATE 22/09/2017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P.</a:t>
            </a:r>
            <a:fld id="{B4C13C1E-40F2-4AFA-8B8B-34AD29AABDBA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2"/>
          </p:nvPr>
        </p:nvSpPr>
        <p:spPr>
          <a:xfrm>
            <a:off x="3695701" y="6416676"/>
            <a:ext cx="4796367" cy="4413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Projet Refonte du Front Office - COPIL n°5</a:t>
            </a:r>
          </a:p>
        </p:txBody>
      </p:sp>
    </p:spTree>
    <p:extLst>
      <p:ext uri="{BB962C8B-B14F-4D97-AF65-F5344CB8AC3E}">
        <p14:creationId xmlns:p14="http://schemas.microsoft.com/office/powerpoint/2010/main" val="3928681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 10" descr="FRAN102.t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1801" y="6400800"/>
            <a:ext cx="2036233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742951" y="260351"/>
            <a:ext cx="10441516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742951" y="1052514"/>
            <a:ext cx="10706100" cy="489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28070" name="Rectangle 6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765118" y="6416676"/>
            <a:ext cx="2419349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36000" bIns="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fr-FR" dirty="0"/>
              <a:t>DATE 22/09/2017</a:t>
            </a:r>
          </a:p>
        </p:txBody>
      </p:sp>
      <p:sp>
        <p:nvSpPr>
          <p:cNvPr id="728071" name="Rectangle 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279717" y="6416676"/>
            <a:ext cx="480483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fr-FR" dirty="0"/>
              <a:t>P.</a:t>
            </a:r>
            <a:fld id="{ADF495E5-AAEB-4A09-B80F-D1F3A4FFAF8C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728072" name="Rectangle 8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695701" y="6416676"/>
            <a:ext cx="4796367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fr-FR" dirty="0"/>
              <a:t>Projet Refonte du Front Office - COPIL n°5</a:t>
            </a:r>
          </a:p>
        </p:txBody>
      </p:sp>
      <p:sp>
        <p:nvSpPr>
          <p:cNvPr id="728074" name="Line 10"/>
          <p:cNvSpPr>
            <a:spLocks noChangeShapeType="1"/>
          </p:cNvSpPr>
          <p:nvPr/>
        </p:nvSpPr>
        <p:spPr bwMode="gray">
          <a:xfrm flipH="1">
            <a:off x="431800" y="6194425"/>
            <a:ext cx="11328400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FR" sz="1800" dirty="0"/>
          </a:p>
        </p:txBody>
      </p:sp>
      <p:sp>
        <p:nvSpPr>
          <p:cNvPr id="728076" name="Line 12"/>
          <p:cNvSpPr>
            <a:spLocks noChangeShapeType="1"/>
          </p:cNvSpPr>
          <p:nvPr/>
        </p:nvSpPr>
        <p:spPr bwMode="gray">
          <a:xfrm flipH="1">
            <a:off x="431800" y="755650"/>
            <a:ext cx="11328400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FR" sz="1800" dirty="0"/>
          </a:p>
        </p:txBody>
      </p:sp>
      <p:sp>
        <p:nvSpPr>
          <p:cNvPr id="728077" name="Rectangle 13"/>
          <p:cNvSpPr>
            <a:spLocks noChangeArrowheads="1"/>
          </p:cNvSpPr>
          <p:nvPr/>
        </p:nvSpPr>
        <p:spPr bwMode="gray">
          <a:xfrm>
            <a:off x="11235267" y="6415088"/>
            <a:ext cx="95251" cy="4429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defRPr/>
            </a:pPr>
            <a:r>
              <a:rPr lang="fr-FR" sz="800" b="1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566845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9pPr>
    </p:titleStyle>
    <p:bodyStyle>
      <a:lvl1pPr marL="180975" indent="-180975" algn="l" rtl="0" eaLnBrk="1" fontAlgn="base" hangingPunct="1">
        <a:spcBef>
          <a:spcPct val="100000"/>
        </a:spcBef>
        <a:spcAft>
          <a:spcPct val="0"/>
        </a:spcAft>
        <a:buClr>
          <a:srgbClr val="666666"/>
        </a:buClr>
        <a:buFont typeface="Wingdings" pitchFamily="2" charset="2"/>
        <a:buChar char="§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360363" indent="-177800" algn="l" rtl="0" eaLnBrk="1" fontAlgn="base" hangingPunct="1">
        <a:spcBef>
          <a:spcPct val="50000"/>
        </a:spcBef>
        <a:spcAft>
          <a:spcPct val="0"/>
        </a:spcAft>
        <a:buChar char="•"/>
        <a:defRPr sz="1300">
          <a:solidFill>
            <a:srgbClr val="000000"/>
          </a:solidFill>
          <a:latin typeface="+mn-lt"/>
          <a:cs typeface="+mn-cs"/>
        </a:defRPr>
      </a:lvl2pPr>
      <a:lvl3pPr marL="542925" indent="-180975" algn="l" rtl="0" eaLnBrk="1" fontAlgn="base" hangingPunct="1">
        <a:spcBef>
          <a:spcPct val="50000"/>
        </a:spcBef>
        <a:spcAft>
          <a:spcPct val="0"/>
        </a:spcAft>
        <a:buFont typeface="Arial" pitchFamily="34" charset="0"/>
        <a:buChar char="▫"/>
        <a:defRPr sz="1100">
          <a:solidFill>
            <a:srgbClr val="000000"/>
          </a:solidFill>
          <a:latin typeface="+mn-lt"/>
          <a:cs typeface="+mn-cs"/>
        </a:defRPr>
      </a:lvl3pPr>
      <a:lvl4pPr marL="723900" indent="-179388" algn="l" rtl="0" eaLnBrk="1" fontAlgn="base" hangingPunct="1">
        <a:spcBef>
          <a:spcPct val="50000"/>
        </a:spcBef>
        <a:spcAft>
          <a:spcPct val="0"/>
        </a:spcAft>
        <a:buFont typeface="Arial" pitchFamily="34" charset="0"/>
        <a:buChar char="-"/>
        <a:defRPr sz="900">
          <a:solidFill>
            <a:srgbClr val="000000"/>
          </a:solidFill>
          <a:latin typeface="+mn-lt"/>
          <a:cs typeface="+mn-cs"/>
        </a:defRPr>
      </a:lvl4pPr>
      <a:lvl5pPr marL="885825" indent="-160338" algn="l" rtl="0" eaLnBrk="1" fontAlgn="base" hangingPunct="1">
        <a:spcBef>
          <a:spcPct val="50000"/>
        </a:spcBef>
        <a:spcAft>
          <a:spcPct val="0"/>
        </a:spcAft>
        <a:buFont typeface="Arial" pitchFamily="34" charset="0"/>
        <a:buChar char="."/>
        <a:defRPr sz="900">
          <a:solidFill>
            <a:srgbClr val="000000"/>
          </a:solidFill>
          <a:latin typeface="+mn-lt"/>
          <a:cs typeface="+mn-cs"/>
        </a:defRPr>
      </a:lvl5pPr>
      <a:lvl6pPr marL="1343025" indent="-160338" algn="l" rtl="0" eaLnBrk="1" fontAlgn="base" hangingPunct="1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cs typeface="+mn-cs"/>
        </a:defRPr>
      </a:lvl6pPr>
      <a:lvl7pPr marL="1800225" indent="-160338" algn="l" rtl="0" eaLnBrk="1" fontAlgn="base" hangingPunct="1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cs typeface="+mn-cs"/>
        </a:defRPr>
      </a:lvl7pPr>
      <a:lvl8pPr marL="2257425" indent="-160338" algn="l" rtl="0" eaLnBrk="1" fontAlgn="base" hangingPunct="1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cs typeface="+mn-cs"/>
        </a:defRPr>
      </a:lvl8pPr>
      <a:lvl9pPr marL="2714625" indent="-160338" algn="l" rtl="0" eaLnBrk="1" fontAlgn="base" hangingPunct="1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5057336A-9440-4C19-93CB-5819A924329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69308" y="1273670"/>
            <a:ext cx="8053387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 b="0">
                <a:solidFill>
                  <a:srgbClr val="E60028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E60028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E60028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E60028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E60028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E60028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E60028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E60028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E60028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defRPr/>
            </a:pPr>
            <a:br>
              <a:rPr lang="fr-FR" altLang="fr-FR" sz="2000" kern="0" dirty="0">
                <a:solidFill>
                  <a:srgbClr val="000000"/>
                </a:solidFill>
                <a:latin typeface="Calibri" panose="020F0502020204030204" pitchFamily="34" charset="0"/>
                <a:cs typeface="Arial"/>
              </a:rPr>
            </a:br>
            <a:r>
              <a:rPr lang="fr-FR" sz="2000" b="1" kern="0" dirty="0">
                <a:latin typeface="Calibri" panose="020F0502020204030204" pitchFamily="34" charset="0"/>
                <a:cs typeface="Arial"/>
              </a:rPr>
              <a:t> </a:t>
            </a:r>
            <a:br>
              <a:rPr lang="fr-FR" sz="2000" b="1" kern="0" dirty="0">
                <a:latin typeface="Calibri" panose="020F0502020204030204" pitchFamily="34" charset="0"/>
                <a:cs typeface="Arial"/>
              </a:rPr>
            </a:br>
            <a:r>
              <a:rPr lang="fr-FR" sz="3600" b="1" kern="0" dirty="0">
                <a:latin typeface="Calibri" panose="020F0502020204030204" pitchFamily="34" charset="0"/>
                <a:cs typeface="Arial"/>
              </a:rPr>
              <a:t>PROJET REFONTE FRONT OFFICE</a:t>
            </a:r>
            <a:r>
              <a:rPr lang="fr-FR" sz="4000" b="1" kern="0" dirty="0">
                <a:latin typeface="Calibri" panose="020F0502020204030204" pitchFamily="34" charset="0"/>
                <a:cs typeface="Arial"/>
              </a:rPr>
              <a:t> </a:t>
            </a:r>
            <a:endParaRPr lang="fr-FR" sz="3200" b="1" kern="0" dirty="0">
              <a:solidFill>
                <a:srgbClr val="000000"/>
              </a:solidFill>
              <a:latin typeface="Calibri" panose="020F0502020204030204" pitchFamily="34" charset="0"/>
              <a:cs typeface="Arial"/>
            </a:endParaRPr>
          </a:p>
          <a:p>
            <a:pPr>
              <a:lnSpc>
                <a:spcPct val="200000"/>
              </a:lnSpc>
              <a:spcBef>
                <a:spcPts val="2400"/>
              </a:spcBef>
              <a:defRPr/>
            </a:pPr>
            <a:r>
              <a:rPr lang="fr-FR" sz="2000" b="1" kern="0" dirty="0">
                <a:solidFill>
                  <a:srgbClr val="000000"/>
                </a:solidFill>
                <a:latin typeface="Calibri" panose="020F0502020204030204" pitchFamily="34" charset="0"/>
                <a:cs typeface="Arial"/>
              </a:rPr>
              <a:t>LOT 2.2</a:t>
            </a:r>
          </a:p>
          <a:p>
            <a:pPr>
              <a:lnSpc>
                <a:spcPct val="200000"/>
              </a:lnSpc>
              <a:spcBef>
                <a:spcPts val="2400"/>
              </a:spcBef>
              <a:defRPr/>
            </a:pPr>
            <a:r>
              <a:rPr lang="fr-FR" sz="2000" b="1" kern="0" dirty="0">
                <a:solidFill>
                  <a:srgbClr val="000000"/>
                </a:solidFill>
                <a:latin typeface="Calibri" panose="020F0502020204030204" pitchFamily="34" charset="0"/>
                <a:cs typeface="Arial"/>
              </a:rPr>
              <a:t>Test de compatibilité sur les différents navigateurs</a:t>
            </a:r>
          </a:p>
          <a:p>
            <a:pPr>
              <a:lnSpc>
                <a:spcPct val="200000"/>
              </a:lnSpc>
              <a:spcBef>
                <a:spcPts val="2400"/>
              </a:spcBef>
              <a:defRPr/>
            </a:pPr>
            <a:r>
              <a:rPr lang="fr-FR" sz="1800" b="1" i="1" kern="0" dirty="0">
                <a:solidFill>
                  <a:srgbClr val="000000"/>
                </a:solidFill>
                <a:latin typeface="Calibri" panose="020F0502020204030204" pitchFamily="34" charset="0"/>
                <a:cs typeface="Arial"/>
              </a:rPr>
              <a:t>17/01/2018</a:t>
            </a:r>
            <a:endParaRPr lang="fr-FR" altLang="fr-FR" sz="1200" i="1" kern="0" dirty="0">
              <a:solidFill>
                <a:srgbClr val="000000"/>
              </a:solidFill>
              <a:latin typeface="Calibri" panose="020F0502020204030204" pitchFamily="34" charset="0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BD30086-78B7-40D7-AE26-D1C600C576C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2081214" y="1305706"/>
            <a:ext cx="8029575" cy="719138"/>
          </a:xfrm>
        </p:spPr>
        <p:txBody>
          <a:bodyPr/>
          <a:lstStyle/>
          <a:p>
            <a:pPr eaLnBrk="1" hangingPunct="1"/>
            <a:r>
              <a:rPr lang="en-US" altLang="fr-FR" sz="1800" dirty="0">
                <a:latin typeface="Calibri" panose="020F0502020204030204" pitchFamily="34" charset="0"/>
              </a:rPr>
              <a:t>FRANFINANCE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FBCF71-44F9-4429-8BFC-FB200F9C9BD7}"/>
              </a:ext>
            </a:extLst>
          </p:cNvPr>
          <p:cNvSpPr/>
          <p:nvPr/>
        </p:nvSpPr>
        <p:spPr>
          <a:xfrm>
            <a:off x="9768448" y="6309320"/>
            <a:ext cx="360000" cy="504056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dirty="0">
              <a:solidFill>
                <a:srgbClr val="E60028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124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Android : Galaxy S6 EDGE Android 7.0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P.</a:t>
            </a:r>
            <a:fld id="{05757CA3-9ABE-452A-BE73-AA89BEB828AD}" type="slidenum">
              <a:rPr lang="fr-FR" smtClean="0"/>
              <a:pPr>
                <a:defRPr/>
              </a:pPr>
              <a:t>10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3" y="922214"/>
            <a:ext cx="2855302" cy="50760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204" y="922214"/>
            <a:ext cx="2862272" cy="508848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800777" y="909822"/>
            <a:ext cx="21551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Page principale: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KPI en liste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Possibilité de scroll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Deux colonnes par listing sont affichées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Le bouton Exporter est tronqué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L’icône Home est invisible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545" y="909823"/>
            <a:ext cx="2862273" cy="5088484"/>
          </a:xfrm>
          <a:prstGeom prst="rect">
            <a:avLst/>
          </a:prstGeom>
        </p:spPr>
      </p:pic>
      <p:sp>
        <p:nvSpPr>
          <p:cNvPr id="11" name="Espace réservé du pied de page 4"/>
          <p:cNvSpPr>
            <a:spLocks noGrp="1"/>
          </p:cNvSpPr>
          <p:nvPr>
            <p:ph type="ftr" sz="quarter" idx="12"/>
          </p:nvPr>
        </p:nvSpPr>
        <p:spPr>
          <a:xfrm>
            <a:off x="3695701" y="6416676"/>
            <a:ext cx="4796367" cy="441325"/>
          </a:xfrm>
        </p:spPr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</p:spTree>
    <p:extLst>
      <p:ext uri="{BB962C8B-B14F-4D97-AF65-F5344CB8AC3E}">
        <p14:creationId xmlns:p14="http://schemas.microsoft.com/office/powerpoint/2010/main" val="290283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Android : Vue en paysage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P.</a:t>
            </a:r>
            <a:fld id="{05757CA3-9ABE-452A-BE73-AA89BEB828AD}" type="slidenum">
              <a:rPr lang="fr-FR" smtClean="0"/>
              <a:pPr>
                <a:defRPr/>
              </a:pPr>
              <a:t>11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1" y="1070430"/>
            <a:ext cx="3907203" cy="219780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9605027" y="1011422"/>
            <a:ext cx="21551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Bas de page visible uniquement en mode paysage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4 colonnes sont visibles mais sans les en-têtes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Le nom FlashLease est tronqué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Logo Franfinance non visible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89" y="1070429"/>
            <a:ext cx="3907203" cy="2197802"/>
          </a:xfrm>
          <a:prstGeom prst="rect">
            <a:avLst/>
          </a:prstGeom>
        </p:spPr>
      </p:pic>
      <p:sp>
        <p:nvSpPr>
          <p:cNvPr id="7" name="Espace réservé du pied de page 4"/>
          <p:cNvSpPr>
            <a:spLocks noGrp="1"/>
          </p:cNvSpPr>
          <p:nvPr>
            <p:ph type="ftr" sz="quarter" idx="12"/>
          </p:nvPr>
        </p:nvSpPr>
        <p:spPr>
          <a:xfrm>
            <a:off x="3695701" y="6416676"/>
            <a:ext cx="4796367" cy="441325"/>
          </a:xfrm>
        </p:spPr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</p:spTree>
    <p:extLst>
      <p:ext uri="{BB962C8B-B14F-4D97-AF65-F5344CB8AC3E}">
        <p14:creationId xmlns:p14="http://schemas.microsoft.com/office/powerpoint/2010/main" val="2532185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Android : Burger menu et bas de page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P.</a:t>
            </a:r>
            <a:fld id="{05757CA3-9ABE-452A-BE73-AA89BEB828AD}" type="slidenum">
              <a:rPr lang="fr-FR" smtClean="0"/>
              <a:pPr>
                <a:defRPr/>
              </a:pPr>
              <a:t>12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1" y="929361"/>
            <a:ext cx="2783143" cy="494780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605027" y="1011422"/>
            <a:ext cx="21551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Burger menu complet avec un scroll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Certaines pages sont tronquées, exemple « Mon compte »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660" y="929360"/>
            <a:ext cx="2783142" cy="4947809"/>
          </a:xfrm>
          <a:prstGeom prst="rect">
            <a:avLst/>
          </a:prstGeom>
        </p:spPr>
      </p:pic>
      <p:sp>
        <p:nvSpPr>
          <p:cNvPr id="7" name="Espace réservé du pied de page 4"/>
          <p:cNvSpPr>
            <a:spLocks noGrp="1"/>
          </p:cNvSpPr>
          <p:nvPr>
            <p:ph type="ftr" sz="quarter" idx="12"/>
          </p:nvPr>
        </p:nvSpPr>
        <p:spPr>
          <a:xfrm>
            <a:off x="3695701" y="6416676"/>
            <a:ext cx="4796367" cy="441325"/>
          </a:xfrm>
        </p:spPr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</p:spTree>
    <p:extLst>
      <p:ext uri="{BB962C8B-B14F-4D97-AF65-F5344CB8AC3E}">
        <p14:creationId xmlns:p14="http://schemas.microsoft.com/office/powerpoint/2010/main" val="11389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Android : Demande de financement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P.</a:t>
            </a:r>
            <a:fld id="{05757CA3-9ABE-452A-BE73-AA89BEB828AD}" type="slidenum">
              <a:rPr lang="fr-FR" smtClean="0"/>
              <a:pPr>
                <a:defRPr/>
              </a:pPr>
              <a:t>13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1" y="914400"/>
            <a:ext cx="2824529" cy="502138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605027" y="1011422"/>
            <a:ext cx="21551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Sur le formulaire de saisie de la DDF et à l’ouverture de l’écran les champs sont tronqués mais le scroll est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Saisie et sauvegarde OK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342" y="914401"/>
            <a:ext cx="2824529" cy="5021384"/>
          </a:xfrm>
          <a:prstGeom prst="rect">
            <a:avLst/>
          </a:prstGeom>
        </p:spPr>
      </p:pic>
      <p:sp>
        <p:nvSpPr>
          <p:cNvPr id="9" name="Espace réservé du pied de page 4"/>
          <p:cNvSpPr>
            <a:spLocks noGrp="1"/>
          </p:cNvSpPr>
          <p:nvPr>
            <p:ph type="ftr" sz="quarter" idx="12"/>
          </p:nvPr>
        </p:nvSpPr>
        <p:spPr>
          <a:xfrm>
            <a:off x="3695701" y="6416676"/>
            <a:ext cx="4796367" cy="441325"/>
          </a:xfrm>
        </p:spPr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</p:spTree>
    <p:extLst>
      <p:ext uri="{BB962C8B-B14F-4D97-AF65-F5344CB8AC3E}">
        <p14:creationId xmlns:p14="http://schemas.microsoft.com/office/powerpoint/2010/main" val="4068962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Android : Suivi de dossier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P.</a:t>
            </a:r>
            <a:fld id="{05757CA3-9ABE-452A-BE73-AA89BEB828AD}" type="slidenum">
              <a:rPr lang="fr-FR" smtClean="0"/>
              <a:pPr>
                <a:defRPr/>
              </a:pPr>
              <a:t>14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1" y="987975"/>
            <a:ext cx="2693022" cy="478759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605027" y="1011422"/>
            <a:ext cx="21551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Le groupe « enveloppe globale et liste des accords » à gauche est tronqué.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Possibilité de scroll uniquement à droite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chargement de pièce : écran tronqué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1" y="1011422"/>
            <a:ext cx="2679833" cy="47641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262" y="987975"/>
            <a:ext cx="2693022" cy="4787594"/>
          </a:xfrm>
          <a:prstGeom prst="rect">
            <a:avLst/>
          </a:prstGeom>
        </p:spPr>
      </p:pic>
      <p:sp>
        <p:nvSpPr>
          <p:cNvPr id="10" name="Espace réservé du pied de page 4"/>
          <p:cNvSpPr>
            <a:spLocks noGrp="1"/>
          </p:cNvSpPr>
          <p:nvPr>
            <p:ph type="ftr" sz="quarter" idx="12"/>
          </p:nvPr>
        </p:nvSpPr>
        <p:spPr>
          <a:xfrm>
            <a:off x="3695701" y="6416676"/>
            <a:ext cx="4796367" cy="441325"/>
          </a:xfrm>
        </p:spPr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</p:spTree>
    <p:extLst>
      <p:ext uri="{BB962C8B-B14F-4D97-AF65-F5344CB8AC3E}">
        <p14:creationId xmlns:p14="http://schemas.microsoft.com/office/powerpoint/2010/main" val="333646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IPhone : page d’authentification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P.</a:t>
            </a:r>
            <a:fld id="{05757CA3-9ABE-452A-BE73-AA89BEB828AD}" type="slidenum">
              <a:rPr lang="fr-FR" smtClean="0"/>
              <a:pPr>
                <a:defRPr/>
              </a:pPr>
              <a:t>15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1" y="992554"/>
            <a:ext cx="2717662" cy="4833815"/>
          </a:xfrm>
          <a:prstGeom prst="rect">
            <a:avLst/>
          </a:prstGeom>
        </p:spPr>
      </p:pic>
      <p:sp>
        <p:nvSpPr>
          <p:cNvPr id="7" name="Espace réservé du pied de page 4"/>
          <p:cNvSpPr txBox="1">
            <a:spLocks/>
          </p:cNvSpPr>
          <p:nvPr/>
        </p:nvSpPr>
        <p:spPr bwMode="gray">
          <a:xfrm>
            <a:off x="3848101" y="6569076"/>
            <a:ext cx="4796367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/>
              <a:t>Projet Refonte du Front Office – Compatibilité FL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620000" y="925652"/>
            <a:ext cx="31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5">
                    <a:lumMod val="25000"/>
                  </a:schemeClr>
                </a:solidFill>
              </a:rPr>
              <a:t>Page d’authentification OK</a:t>
            </a:r>
          </a:p>
        </p:txBody>
      </p:sp>
    </p:spTree>
    <p:extLst>
      <p:ext uri="{BB962C8B-B14F-4D97-AF65-F5344CB8AC3E}">
        <p14:creationId xmlns:p14="http://schemas.microsoft.com/office/powerpoint/2010/main" val="459302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IPhone : Page d</a:t>
            </a:r>
            <a:r>
              <a:rPr lang="fr-FR"/>
              <a:t>’ accueil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P.</a:t>
            </a:r>
            <a:fld id="{05757CA3-9ABE-452A-BE73-AA89BEB828AD}" type="slidenum">
              <a:rPr lang="fr-FR" smtClean="0"/>
              <a:pPr>
                <a:defRPr/>
              </a:pPr>
              <a:t>16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1" y="1016000"/>
            <a:ext cx="2756830" cy="49034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060" y="910738"/>
            <a:ext cx="2816010" cy="5008744"/>
          </a:xfrm>
          <a:prstGeom prst="rect">
            <a:avLst/>
          </a:prstGeom>
        </p:spPr>
      </p:pic>
      <p:sp>
        <p:nvSpPr>
          <p:cNvPr id="9" name="Espace réservé du pied de page 4"/>
          <p:cNvSpPr>
            <a:spLocks noGrp="1"/>
          </p:cNvSpPr>
          <p:nvPr>
            <p:ph type="ftr" sz="quarter" idx="12"/>
          </p:nvPr>
        </p:nvSpPr>
        <p:spPr>
          <a:xfrm>
            <a:off x="3695701" y="6416676"/>
            <a:ext cx="4796367" cy="441325"/>
          </a:xfrm>
        </p:spPr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</p:spTree>
    <p:extLst>
      <p:ext uri="{BB962C8B-B14F-4D97-AF65-F5344CB8AC3E}">
        <p14:creationId xmlns:p14="http://schemas.microsoft.com/office/powerpoint/2010/main" val="142345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IPhone : création d’une DDF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P.</a:t>
            </a:r>
            <a:fld id="{05757CA3-9ABE-452A-BE73-AA89BEB828AD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1" y="1072784"/>
            <a:ext cx="2828817" cy="503152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27" y="1072784"/>
            <a:ext cx="2828817" cy="503152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23" y="1072784"/>
            <a:ext cx="2828817" cy="5031522"/>
          </a:xfrm>
          <a:prstGeom prst="rect">
            <a:avLst/>
          </a:prstGeom>
        </p:spPr>
      </p:pic>
      <p:sp>
        <p:nvSpPr>
          <p:cNvPr id="9" name="Espace réservé du pied de page 4"/>
          <p:cNvSpPr>
            <a:spLocks noGrp="1"/>
          </p:cNvSpPr>
          <p:nvPr>
            <p:ph type="ftr" sz="quarter" idx="12"/>
          </p:nvPr>
        </p:nvSpPr>
        <p:spPr>
          <a:xfrm>
            <a:off x="3695701" y="6416676"/>
            <a:ext cx="4796367" cy="441325"/>
          </a:xfrm>
        </p:spPr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</p:spTree>
    <p:extLst>
      <p:ext uri="{BB962C8B-B14F-4D97-AF65-F5344CB8AC3E}">
        <p14:creationId xmlns:p14="http://schemas.microsoft.com/office/powerpoint/2010/main" val="1596719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IPhone : création d’une DDF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P.</a:t>
            </a:r>
            <a:fld id="{05757CA3-9ABE-452A-BE73-AA89BEB828AD}" type="slidenum">
              <a:rPr lang="fr-FR" smtClean="0"/>
              <a:pPr>
                <a:defRPr/>
              </a:pPr>
              <a:t>18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572" y="887045"/>
            <a:ext cx="2897814" cy="515424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1" y="887045"/>
            <a:ext cx="2897814" cy="5154246"/>
          </a:xfrm>
          <a:prstGeom prst="rect">
            <a:avLst/>
          </a:prstGeom>
        </p:spPr>
      </p:pic>
      <p:sp>
        <p:nvSpPr>
          <p:cNvPr id="9" name="Espace réservé du pied de page 4"/>
          <p:cNvSpPr>
            <a:spLocks noGrp="1"/>
          </p:cNvSpPr>
          <p:nvPr>
            <p:ph type="ftr" sz="quarter" idx="12"/>
          </p:nvPr>
        </p:nvSpPr>
        <p:spPr>
          <a:xfrm>
            <a:off x="3695701" y="6416676"/>
            <a:ext cx="4796367" cy="441325"/>
          </a:xfrm>
        </p:spPr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620000" y="925652"/>
            <a:ext cx="31798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5">
                    <a:lumMod val="25000"/>
                  </a:schemeClr>
                </a:solidFill>
              </a:rPr>
              <a:t>DDF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5">
                    <a:lumMod val="25000"/>
                  </a:schemeClr>
                </a:solidFill>
              </a:rPr>
              <a:t>Formulaire de saisie : il faut scroller pour voir tous les champs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accent5">
                    <a:lumMod val="25000"/>
                  </a:schemeClr>
                </a:solidFill>
              </a:rPr>
              <a:t>Création et sauvegarde </a:t>
            </a:r>
            <a:r>
              <a:rPr lang="fr-FR" dirty="0">
                <a:solidFill>
                  <a:schemeClr val="accent5">
                    <a:lumMod val="25000"/>
                  </a:schemeClr>
                </a:solidFill>
              </a:rPr>
              <a:t>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5">
                    <a:lumMod val="25000"/>
                  </a:schemeClr>
                </a:solidFill>
              </a:rPr>
              <a:t>Icônes non affichées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5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335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IPhone : suivi dossier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P.</a:t>
            </a:r>
            <a:fld id="{05757CA3-9ABE-452A-BE73-AA89BEB828AD}" type="slidenum">
              <a:rPr lang="fr-FR" smtClean="0"/>
              <a:pPr>
                <a:defRPr/>
              </a:pPr>
              <a:t>19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42" y="955312"/>
            <a:ext cx="2833070" cy="503908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1" y="955312"/>
            <a:ext cx="2833071" cy="503908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332" y="955312"/>
            <a:ext cx="2836130" cy="5044530"/>
          </a:xfrm>
          <a:prstGeom prst="rect">
            <a:avLst/>
          </a:prstGeom>
        </p:spPr>
      </p:pic>
      <p:sp>
        <p:nvSpPr>
          <p:cNvPr id="9" name="Espace réservé du pied de page 4"/>
          <p:cNvSpPr>
            <a:spLocks noGrp="1"/>
          </p:cNvSpPr>
          <p:nvPr>
            <p:ph type="ftr" sz="quarter" idx="12"/>
          </p:nvPr>
        </p:nvSpPr>
        <p:spPr>
          <a:xfrm>
            <a:off x="3695701" y="6416676"/>
            <a:ext cx="4796367" cy="441325"/>
          </a:xfrm>
        </p:spPr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</p:spTree>
    <p:extLst>
      <p:ext uri="{BB962C8B-B14F-4D97-AF65-F5344CB8AC3E}">
        <p14:creationId xmlns:p14="http://schemas.microsoft.com/office/powerpoint/2010/main" val="2685558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SAFARI (IPAD)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8" y="912470"/>
            <a:ext cx="6815466" cy="511160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P.</a:t>
            </a:r>
            <a:fld id="{05757CA3-9ABE-452A-BE73-AA89BEB828AD}" type="slidenum">
              <a:rPr lang="fr-FR" smtClean="0"/>
              <a:pPr>
                <a:defRPr/>
              </a:pPr>
              <a:t>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661189" y="1032745"/>
            <a:ext cx="317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5">
                    <a:lumMod val="25000"/>
                  </a:schemeClr>
                </a:solidFill>
              </a:rPr>
              <a:t>Logo Franfinance coupé </a:t>
            </a:r>
          </a:p>
        </p:txBody>
      </p:sp>
    </p:spTree>
    <p:extLst>
      <p:ext uri="{BB962C8B-B14F-4D97-AF65-F5344CB8AC3E}">
        <p14:creationId xmlns:p14="http://schemas.microsoft.com/office/powerpoint/2010/main" val="3822467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IPhone : suivi dossier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P.</a:t>
            </a:r>
            <a:fld id="{05757CA3-9ABE-452A-BE73-AA89BEB828AD}" type="slidenum">
              <a:rPr lang="fr-FR" smtClean="0"/>
              <a:pPr>
                <a:defRPr/>
              </a:pPr>
              <a:t>20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1" y="1019238"/>
            <a:ext cx="2753191" cy="48970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196" y="1019238"/>
            <a:ext cx="2753190" cy="4897009"/>
          </a:xfrm>
          <a:prstGeom prst="rect">
            <a:avLst/>
          </a:prstGeom>
        </p:spPr>
      </p:pic>
      <p:sp>
        <p:nvSpPr>
          <p:cNvPr id="9" name="Espace réservé du pied de page 4"/>
          <p:cNvSpPr>
            <a:spLocks noGrp="1"/>
          </p:cNvSpPr>
          <p:nvPr>
            <p:ph type="ftr" sz="quarter" idx="12"/>
          </p:nvPr>
        </p:nvSpPr>
        <p:spPr>
          <a:xfrm>
            <a:off x="3695701" y="6416676"/>
            <a:ext cx="4796367" cy="441325"/>
          </a:xfrm>
        </p:spPr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620000" y="925652"/>
            <a:ext cx="3179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5">
                    <a:lumMod val="25000"/>
                  </a:schemeClr>
                </a:solidFill>
              </a:rPr>
              <a:t>Suivi de dossier Accord détaillé à revoir</a:t>
            </a:r>
          </a:p>
        </p:txBody>
      </p:sp>
    </p:spTree>
    <p:extLst>
      <p:ext uri="{BB962C8B-B14F-4D97-AF65-F5344CB8AC3E}">
        <p14:creationId xmlns:p14="http://schemas.microsoft.com/office/powerpoint/2010/main" val="3704863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Tablette Android 4.4 : Page d’authentification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P.</a:t>
            </a:r>
            <a:fld id="{05757CA3-9ABE-452A-BE73-AA89BEB828AD}" type="slidenum">
              <a:rPr lang="fr-FR" smtClean="0"/>
              <a:pPr>
                <a:defRPr/>
              </a:pPr>
              <a:t>21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1" y="1086338"/>
            <a:ext cx="2874596" cy="459935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822" y="1086338"/>
            <a:ext cx="7144824" cy="4465515"/>
          </a:xfrm>
          <a:prstGeom prst="rect">
            <a:avLst/>
          </a:prstGeom>
        </p:spPr>
      </p:pic>
      <p:sp>
        <p:nvSpPr>
          <p:cNvPr id="8" name="Espace réservé du pied de page 4"/>
          <p:cNvSpPr>
            <a:spLocks noGrp="1"/>
          </p:cNvSpPr>
          <p:nvPr>
            <p:ph type="ftr" sz="quarter" idx="12"/>
          </p:nvPr>
        </p:nvSpPr>
        <p:spPr>
          <a:xfrm>
            <a:off x="3695701" y="6416676"/>
            <a:ext cx="4796367" cy="441325"/>
          </a:xfrm>
        </p:spPr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</p:spTree>
    <p:extLst>
      <p:ext uri="{BB962C8B-B14F-4D97-AF65-F5344CB8AC3E}">
        <p14:creationId xmlns:p14="http://schemas.microsoft.com/office/powerpoint/2010/main" val="50845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3" y="974359"/>
            <a:ext cx="3060898" cy="489743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P.</a:t>
            </a:r>
            <a:fld id="{05757CA3-9ABE-452A-BE73-AA89BEB828AD}" type="slidenum">
              <a:rPr lang="fr-FR" smtClean="0"/>
              <a:pPr>
                <a:defRPr/>
              </a:pPr>
              <a:t>22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373" y="974359"/>
            <a:ext cx="6436197" cy="4022623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742951" y="260351"/>
            <a:ext cx="10441516" cy="500063"/>
          </a:xfrm>
        </p:spPr>
        <p:txBody>
          <a:bodyPr/>
          <a:lstStyle/>
          <a:p>
            <a:r>
              <a:rPr lang="fr-FR" dirty="0"/>
              <a:t>Tablette Android 4.4 : Page d’accueil</a:t>
            </a: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2"/>
          </p:nvPr>
        </p:nvSpPr>
        <p:spPr>
          <a:xfrm>
            <a:off x="3695701" y="6416676"/>
            <a:ext cx="4796367" cy="441325"/>
          </a:xfrm>
        </p:spPr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</p:spTree>
    <p:extLst>
      <p:ext uri="{BB962C8B-B14F-4D97-AF65-F5344CB8AC3E}">
        <p14:creationId xmlns:p14="http://schemas.microsoft.com/office/powerpoint/2010/main" val="2722880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P.</a:t>
            </a:r>
            <a:fld id="{05757CA3-9ABE-452A-BE73-AA89BEB828AD}" type="slidenum">
              <a:rPr lang="fr-FR" smtClean="0"/>
              <a:pPr>
                <a:defRPr/>
              </a:pPr>
              <a:t>23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1" y="890953"/>
            <a:ext cx="3133479" cy="501356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477" y="890953"/>
            <a:ext cx="6346669" cy="3966668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742951" y="260351"/>
            <a:ext cx="10441516" cy="500063"/>
          </a:xfrm>
        </p:spPr>
        <p:txBody>
          <a:bodyPr/>
          <a:lstStyle/>
          <a:p>
            <a:r>
              <a:rPr lang="fr-FR" dirty="0"/>
              <a:t>Tablette Android 4.4 : Suivi dossier</a:t>
            </a: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2"/>
          </p:nvPr>
        </p:nvSpPr>
        <p:spPr>
          <a:xfrm>
            <a:off x="3695701" y="6416676"/>
            <a:ext cx="4796367" cy="441325"/>
          </a:xfrm>
        </p:spPr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</p:spTree>
    <p:extLst>
      <p:ext uri="{BB962C8B-B14F-4D97-AF65-F5344CB8AC3E}">
        <p14:creationId xmlns:p14="http://schemas.microsoft.com/office/powerpoint/2010/main" val="2480867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P.</a:t>
            </a:r>
            <a:fld id="{05757CA3-9ABE-452A-BE73-AA89BEB828AD}" type="slidenum">
              <a:rPr lang="fr-FR" smtClean="0"/>
              <a:pPr>
                <a:defRPr/>
              </a:pPr>
              <a:t>24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1" y="937846"/>
            <a:ext cx="3206750" cy="51308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942" y="937846"/>
            <a:ext cx="6019409" cy="3762131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Tablette Android 4.4 : création DDF</a:t>
            </a: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2"/>
          </p:nvPr>
        </p:nvSpPr>
        <p:spPr>
          <a:xfrm>
            <a:off x="3695701" y="6416676"/>
            <a:ext cx="4796367" cy="441325"/>
          </a:xfrm>
        </p:spPr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</p:spTree>
    <p:extLst>
      <p:ext uri="{BB962C8B-B14F-4D97-AF65-F5344CB8AC3E}">
        <p14:creationId xmlns:p14="http://schemas.microsoft.com/office/powerpoint/2010/main" val="1790383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P.</a:t>
            </a:r>
            <a:fld id="{05757CA3-9ABE-452A-BE73-AA89BEB828AD}" type="slidenum">
              <a:rPr lang="fr-FR" smtClean="0"/>
              <a:pPr>
                <a:defRPr/>
              </a:pPr>
              <a:t>25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1" y="890954"/>
            <a:ext cx="3183778" cy="5094044"/>
          </a:xfrm>
          <a:prstGeom prst="rect">
            <a:avLst/>
          </a:prstGeom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742951" y="260351"/>
            <a:ext cx="10441516" cy="500063"/>
          </a:xfrm>
        </p:spPr>
        <p:txBody>
          <a:bodyPr/>
          <a:lstStyle/>
          <a:p>
            <a:r>
              <a:rPr lang="fr-FR" dirty="0"/>
              <a:t>Tablette Android 4.4 : Pop-up de confirmation</a:t>
            </a: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2"/>
          </p:nvPr>
        </p:nvSpPr>
        <p:spPr>
          <a:xfrm>
            <a:off x="3695701" y="6416676"/>
            <a:ext cx="4796367" cy="441325"/>
          </a:xfrm>
        </p:spPr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</p:spTree>
    <p:extLst>
      <p:ext uri="{BB962C8B-B14F-4D97-AF65-F5344CB8AC3E}">
        <p14:creationId xmlns:p14="http://schemas.microsoft.com/office/powerpoint/2010/main" val="1162904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SAFARI (IPAD)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P.</a:t>
            </a:r>
            <a:fld id="{05757CA3-9ABE-452A-BE73-AA89BEB828AD}" type="slidenum">
              <a:rPr lang="fr-FR" smtClean="0"/>
              <a:pPr>
                <a:defRPr/>
              </a:pPr>
              <a:t>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620000" y="925652"/>
            <a:ext cx="3179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5">
                    <a:lumMod val="25000"/>
                  </a:schemeClr>
                </a:solidFill>
              </a:rPr>
              <a:t>Bas de page à revoir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5">
                    <a:lumMod val="25000"/>
                  </a:schemeClr>
                </a:solidFill>
              </a:rPr>
              <a:t>Navigation OK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9" y="867987"/>
            <a:ext cx="3829044" cy="510539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466" y="867988"/>
            <a:ext cx="2790496" cy="372066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6"/>
          <a:stretch/>
        </p:blipFill>
        <p:spPr>
          <a:xfrm>
            <a:off x="4375283" y="4588649"/>
            <a:ext cx="2696862" cy="160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26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SAFARI (IPAD)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P.</a:t>
            </a:r>
            <a:fld id="{05757CA3-9ABE-452A-BE73-AA89BEB828AD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620000" y="925652"/>
            <a:ext cx="3179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5">
                    <a:lumMod val="25000"/>
                  </a:schemeClr>
                </a:solidFill>
              </a:rPr>
              <a:t>Burger menu 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5">
                    <a:lumMod val="25000"/>
                  </a:schemeClr>
                </a:solidFill>
              </a:rPr>
              <a:t>Bouton de déconnexion non visible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19" y="925652"/>
            <a:ext cx="3747187" cy="499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01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SAFARI (IPAD)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P.</a:t>
            </a:r>
            <a:fld id="{05757CA3-9ABE-452A-BE73-AA89BEB828AD}" type="slidenum">
              <a:rPr lang="fr-FR" smtClean="0"/>
              <a:pPr>
                <a:defRPr/>
              </a:pPr>
              <a:t>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620000" y="925652"/>
            <a:ext cx="3179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5">
                    <a:lumMod val="25000"/>
                  </a:schemeClr>
                </a:solidFill>
              </a:rPr>
              <a:t>Formulaire DDF 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5">
                  <a:lumMod val="25000"/>
                </a:schemeClr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1" y="1084036"/>
            <a:ext cx="3756764" cy="500901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984" y="1118540"/>
            <a:ext cx="3072008" cy="409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7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SAFARI (IPAD)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P.</a:t>
            </a:r>
            <a:fld id="{05757CA3-9ABE-452A-BE73-AA89BEB828AD}" type="slidenum">
              <a:rPr lang="fr-FR" smtClean="0"/>
              <a:pPr>
                <a:defRPr/>
              </a:pPr>
              <a:t>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620000" y="925652"/>
            <a:ext cx="3179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5">
                    <a:lumMod val="25000"/>
                  </a:schemeClr>
                </a:solidFill>
              </a:rPr>
              <a:t>Suivi de dossier Accord, 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5">
                  <a:lumMod val="25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57" y="925652"/>
            <a:ext cx="3922451" cy="522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9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SAFARI (IPAD)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P.</a:t>
            </a:r>
            <a:fld id="{05757CA3-9ABE-452A-BE73-AA89BEB828AD}" type="slidenum">
              <a:rPr lang="fr-FR" smtClean="0"/>
              <a:pPr>
                <a:defRPr/>
              </a:pPr>
              <a:t>7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620000" y="925652"/>
            <a:ext cx="3179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5">
                    <a:lumMod val="25000"/>
                  </a:schemeClr>
                </a:solidFill>
              </a:rPr>
              <a:t>Suivi de dossier Accord détaillé à revoir, bloc des chronos coupé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5">
                  <a:lumMod val="25000"/>
                </a:schemeClr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0" y="925652"/>
            <a:ext cx="3756764" cy="500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14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SAFARI (IPAD)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P.</a:t>
            </a:r>
            <a:fld id="{05757CA3-9ABE-452A-BE73-AA89BEB828AD}" type="slidenum">
              <a:rPr lang="fr-FR" smtClean="0"/>
              <a:pPr>
                <a:defRPr/>
              </a:pPr>
              <a:t>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620000" y="925652"/>
            <a:ext cx="3179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5">
                    <a:lumMod val="25000"/>
                  </a:schemeClr>
                </a:solidFill>
              </a:rPr>
              <a:t>Liste des actions : doit disparaître si l’on clique en dehors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5">
                  <a:lumMod val="25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3" y="925652"/>
            <a:ext cx="3778078" cy="503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6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SAFARI v10 (MacBook pro)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P.</a:t>
            </a:r>
            <a:fld id="{05757CA3-9ABE-452A-BE73-AA89BEB828AD}" type="slidenum">
              <a:rPr lang="fr-FR" smtClean="0"/>
              <a:pPr>
                <a:defRPr/>
              </a:pPr>
              <a:t>9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1" y="1023084"/>
            <a:ext cx="7538591" cy="471161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932985" y="1078523"/>
            <a:ext cx="2586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Problème d’affichage sur la page principale JIRA</a:t>
            </a:r>
          </a:p>
          <a:p>
            <a:endParaRPr lang="fr-F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Burger Menu : ok</a:t>
            </a: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2"/>
          </p:nvPr>
        </p:nvSpPr>
        <p:spPr>
          <a:xfrm>
            <a:off x="3695701" y="6416676"/>
            <a:ext cx="4796367" cy="441325"/>
          </a:xfrm>
        </p:spPr>
        <p:txBody>
          <a:bodyPr/>
          <a:lstStyle/>
          <a:p>
            <a:pPr>
              <a:defRPr/>
            </a:pPr>
            <a:r>
              <a:rPr lang="fr-FR" dirty="0"/>
              <a:t>Projet Refonte du Front Office – Compatibilité FL</a:t>
            </a:r>
          </a:p>
        </p:txBody>
      </p:sp>
    </p:spTree>
    <p:extLst>
      <p:ext uri="{BB962C8B-B14F-4D97-AF65-F5344CB8AC3E}">
        <p14:creationId xmlns:p14="http://schemas.microsoft.com/office/powerpoint/2010/main" val="557943170"/>
      </p:ext>
    </p:extLst>
  </p:cSld>
  <p:clrMapOvr>
    <a:masterClrMapping/>
  </p:clrMapOvr>
</p:sld>
</file>

<file path=ppt/theme/theme1.xml><?xml version="1.0" encoding="utf-8"?>
<a:theme xmlns:a="http://schemas.openxmlformats.org/drawingml/2006/main" name="1_Franfinance">
  <a:themeElements>
    <a:clrScheme name="SG_FR 1">
      <a:dk1>
        <a:srgbClr val="E60028"/>
      </a:dk1>
      <a:lt1>
        <a:srgbClr val="FFFFFF"/>
      </a:lt1>
      <a:dk2>
        <a:srgbClr val="7DBE78"/>
      </a:dk2>
      <a:lt2>
        <a:srgbClr val="6E6E87"/>
      </a:lt2>
      <a:accent1>
        <a:srgbClr val="69AACD"/>
      </a:accent1>
      <a:accent2>
        <a:srgbClr val="C8AAC3"/>
      </a:accent2>
      <a:accent3>
        <a:srgbClr val="FFFFFF"/>
      </a:accent3>
      <a:accent4>
        <a:srgbClr val="C40021"/>
      </a:accent4>
      <a:accent5>
        <a:srgbClr val="B9D2E3"/>
      </a:accent5>
      <a:accent6>
        <a:srgbClr val="B59AB0"/>
      </a:accent6>
      <a:hlink>
        <a:srgbClr val="F0B93C"/>
      </a:hlink>
      <a:folHlink>
        <a:srgbClr val="C86E5A"/>
      </a:folHlink>
    </a:clrScheme>
    <a:fontScheme name="SG_FR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SG_FR 1">
        <a:dk1>
          <a:srgbClr val="E60028"/>
        </a:dk1>
        <a:lt1>
          <a:srgbClr val="FFFFFF"/>
        </a:lt1>
        <a:dk2>
          <a:srgbClr val="7DBE78"/>
        </a:dk2>
        <a:lt2>
          <a:srgbClr val="6E6E87"/>
        </a:lt2>
        <a:accent1>
          <a:srgbClr val="69AACD"/>
        </a:accent1>
        <a:accent2>
          <a:srgbClr val="C8AAC3"/>
        </a:accent2>
        <a:accent3>
          <a:srgbClr val="FFFFFF"/>
        </a:accent3>
        <a:accent4>
          <a:srgbClr val="C40021"/>
        </a:accent4>
        <a:accent5>
          <a:srgbClr val="B9D2E3"/>
        </a:accent5>
        <a:accent6>
          <a:srgbClr val="B59AB0"/>
        </a:accent6>
        <a:hlink>
          <a:srgbClr val="F0B93C"/>
        </a:hlink>
        <a:folHlink>
          <a:srgbClr val="C86E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C889EF0E126B4FBBD0AD03FF777731" ma:contentTypeVersion="0" ma:contentTypeDescription="Crée un document." ma:contentTypeScope="" ma:versionID="856da97d516375040b2dd18b26ba529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fe331b061e72866024fe28ebad680d1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294C88-24A6-4A7E-BC15-4F225B5874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80437E2-3DFB-43EC-A92A-D3D919AF519D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3496ADF-08FF-4600-91A5-0E436E2D90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4218</TotalTime>
  <Words>572</Words>
  <Application>Microsoft Office PowerPoint</Application>
  <PresentationFormat>Grand écran</PresentationFormat>
  <Paragraphs>113</Paragraphs>
  <Slides>25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1_Franfinance</vt:lpstr>
      <vt:lpstr>Présentation PowerPoint</vt:lpstr>
      <vt:lpstr>SAFARI (IPAD)</vt:lpstr>
      <vt:lpstr>SAFARI (IPAD)</vt:lpstr>
      <vt:lpstr>SAFARI (IPAD)</vt:lpstr>
      <vt:lpstr>SAFARI (IPAD)</vt:lpstr>
      <vt:lpstr>SAFARI (IPAD)</vt:lpstr>
      <vt:lpstr>SAFARI (IPAD)</vt:lpstr>
      <vt:lpstr>SAFARI (IPAD)</vt:lpstr>
      <vt:lpstr>SAFARI v10 (MacBook pro)</vt:lpstr>
      <vt:lpstr>Android : Galaxy S6 EDGE Android 7.0</vt:lpstr>
      <vt:lpstr>Android : Vue en paysage</vt:lpstr>
      <vt:lpstr>Android : Burger menu et bas de page</vt:lpstr>
      <vt:lpstr>Android : Demande de financement</vt:lpstr>
      <vt:lpstr>Android : Suivi de dossier</vt:lpstr>
      <vt:lpstr>IPhone : page d’authentification</vt:lpstr>
      <vt:lpstr>IPhone : Page d’ accueil</vt:lpstr>
      <vt:lpstr>IPhone : création d’une DDF</vt:lpstr>
      <vt:lpstr>IPhone : création d’une DDF</vt:lpstr>
      <vt:lpstr>IPhone : suivi dossier</vt:lpstr>
      <vt:lpstr>IPhone : suivi dossier</vt:lpstr>
      <vt:lpstr>Tablette Android 4.4 : Page d’authentification</vt:lpstr>
      <vt:lpstr>Tablette Android 4.4 : Page d’accueil</vt:lpstr>
      <vt:lpstr>Tablette Android 4.4 : Suivi dossier</vt:lpstr>
      <vt:lpstr>Tablette Android 4.4 : création DDF</vt:lpstr>
      <vt:lpstr>Tablette Android 4.4 : Pop-up de confirmation</vt:lpstr>
    </vt:vector>
  </TitlesOfParts>
  <Company>SOCIETE GENERALE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Essafi Imed (EXT) FRF (AUAQ355)</dc:creator>
  <cp:lastModifiedBy>AISSAOUI Abdessamad (EXT) DsiCseMoeFro</cp:lastModifiedBy>
  <cp:revision>88</cp:revision>
  <dcterms:created xsi:type="dcterms:W3CDTF">2018-12-03T13:20:44Z</dcterms:created>
  <dcterms:modified xsi:type="dcterms:W3CDTF">2019-09-26T08:49:49Z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0x01010073C889EF0E126B4FBBD0AD03FF777731</vt:lpwstr>
  </property>
</Properties>
</file>